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8288000" cy="10287000"/>
  <p:notesSz cx="6858000" cy="9144000"/>
  <p:embeddedFontLst>
    <p:embeddedFont>
      <p:font typeface="Open Sans" panose="020B0604020202020204" charset="0"/>
      <p:regular r:id="rId14"/>
    </p:embeddedFont>
    <p:embeddedFont>
      <p:font typeface="DM Sans Bold" panose="020B0604020202020204" charset="0"/>
      <p:regular r:id="rId15"/>
    </p:embeddedFont>
    <p:embeddedFont>
      <p:font typeface="Open Sans Bold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4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3974039" y="2437385"/>
            <a:ext cx="1341328" cy="1341328"/>
          </a:xfrm>
          <a:custGeom>
            <a:avLst/>
            <a:gdLst/>
            <a:ahLst/>
            <a:cxnLst/>
            <a:rect l="l" t="t" r="r" b="b"/>
            <a:pathLst>
              <a:path w="1341328" h="1341328">
                <a:moveTo>
                  <a:pt x="0" y="0"/>
                </a:moveTo>
                <a:lnTo>
                  <a:pt x="1341327" y="0"/>
                </a:lnTo>
                <a:lnTo>
                  <a:pt x="1341327" y="1341328"/>
                </a:lnTo>
                <a:lnTo>
                  <a:pt x="0" y="1341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688802" y="2435193"/>
            <a:ext cx="10910396" cy="13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18"/>
              </a:lnSpc>
            </a:pPr>
            <a:r>
              <a:rPr lang="en-US" sz="12997">
                <a:solidFill>
                  <a:srgbClr val="000000"/>
                </a:solidFill>
                <a:latin typeface="DM Sans Bold"/>
              </a:rPr>
              <a:t>BookFlow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29210" y="7366562"/>
            <a:ext cx="14029580" cy="1201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3"/>
              </a:lnSpc>
            </a:pPr>
            <a:r>
              <a:rPr lang="en-US" sz="4433" spc="-88">
                <a:solidFill>
                  <a:srgbClr val="000000"/>
                </a:solidFill>
                <a:latin typeface="DM Sans Bold"/>
              </a:rPr>
              <a:t>Команда разработчиков:</a:t>
            </a:r>
          </a:p>
          <a:p>
            <a:pPr algn="ctr">
              <a:lnSpc>
                <a:spcPts val="7467"/>
              </a:lnSpc>
            </a:pPr>
            <a:r>
              <a:rPr lang="en-US" sz="3523" spc="-70">
                <a:solidFill>
                  <a:srgbClr val="000000"/>
                </a:solidFill>
                <a:latin typeface="DM Sans Bold"/>
              </a:rPr>
              <a:t>Авдеева Полина,  Кислова Ирина,  Дубовой Олег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88802" y="3850675"/>
            <a:ext cx="10339923" cy="166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DM Sans Bold"/>
              </a:rPr>
              <a:t>Веб-приложение для обмена книгами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27637" y="6500422"/>
            <a:ext cx="8432725" cy="580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Подготовили студенты 3 курса 5 группы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3915718" y="4583017"/>
            <a:ext cx="3249321" cy="4675283"/>
          </a:xfrm>
          <a:custGeom>
            <a:avLst/>
            <a:gdLst/>
            <a:ahLst/>
            <a:cxnLst/>
            <a:rect l="l" t="t" r="r" b="b"/>
            <a:pathLst>
              <a:path w="3249321" h="4675283">
                <a:moveTo>
                  <a:pt x="0" y="0"/>
                </a:moveTo>
                <a:lnTo>
                  <a:pt x="3249321" y="0"/>
                </a:lnTo>
                <a:lnTo>
                  <a:pt x="3249321" y="4675283"/>
                </a:lnTo>
                <a:lnTo>
                  <a:pt x="0" y="467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Бизнес-модель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72282" y="4219892"/>
            <a:ext cx="9543436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Планируется зарабатывать на проекте через контекстную рекламу книг и мероприятий, посвященных книжной тематике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801" y="9182100"/>
            <a:ext cx="747176" cy="6710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Open Sans Bold"/>
              </a:rPr>
              <a:t>1</a:t>
            </a:r>
            <a:r>
              <a:rPr lang="ru-RU" sz="3999" dirty="0">
                <a:solidFill>
                  <a:srgbClr val="000000"/>
                </a:solidFill>
                <a:latin typeface="Open Sans Bold"/>
              </a:rPr>
              <a:t>0</a:t>
            </a:r>
            <a:endParaRPr lang="en-US" sz="3999" dirty="0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239192" y="3574832"/>
            <a:ext cx="3520048" cy="4000055"/>
          </a:xfrm>
          <a:custGeom>
            <a:avLst/>
            <a:gdLst/>
            <a:ahLst/>
            <a:cxnLst/>
            <a:rect l="l" t="t" r="r" b="b"/>
            <a:pathLst>
              <a:path w="3520048" h="4000055">
                <a:moveTo>
                  <a:pt x="0" y="0"/>
                </a:moveTo>
                <a:lnTo>
                  <a:pt x="3520048" y="0"/>
                </a:lnTo>
                <a:lnTo>
                  <a:pt x="3520048" y="4000054"/>
                </a:lnTo>
                <a:lnTo>
                  <a:pt x="0" y="40000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План развития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72282" y="254908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Bold"/>
              </a:rPr>
              <a:t>Краткосрочные цели: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372282" y="3665317"/>
            <a:ext cx="9543436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Привлечение первых активных пользователей, сбор обратной связи для улучшения функционала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72282" y="5981700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Bold"/>
              </a:rPr>
              <a:t>Долгосрочные цели: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72282" y="6986588"/>
            <a:ext cx="9543436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Расширение географии сервиса, внедрение собственной системы обмена сообщениями между пользователями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86801" y="9182100"/>
            <a:ext cx="747176" cy="6710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Open Sans Bold"/>
              </a:rPr>
              <a:t>1</a:t>
            </a:r>
            <a:r>
              <a:rPr lang="ru-RU" sz="3999" dirty="0">
                <a:solidFill>
                  <a:srgbClr val="000000"/>
                </a:solidFill>
                <a:latin typeface="Open Sans Bold"/>
              </a:rPr>
              <a:t>1</a:t>
            </a:r>
            <a:endParaRPr lang="en-US" sz="3999" dirty="0">
              <a:solidFill>
                <a:srgbClr val="000000"/>
              </a:solidFill>
              <a:latin typeface="Open San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2611181" y="676311"/>
            <a:ext cx="13065638" cy="1518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Распределение ролей на проекте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466718" y="2703521"/>
            <a:ext cx="11934518" cy="574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Авдеева</a:t>
            </a:r>
            <a:r>
              <a:rPr lang="en-US" sz="3399" dirty="0">
                <a:solidFill>
                  <a:srgbClr val="000000"/>
                </a:solidFill>
                <a:latin typeface="Open Sans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Полина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-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тимлид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разработчик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тестировщик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57218" y="4811404"/>
            <a:ext cx="11553518" cy="574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Кислова</a:t>
            </a:r>
            <a:r>
              <a:rPr lang="en-US" sz="3399" dirty="0">
                <a:solidFill>
                  <a:srgbClr val="000000"/>
                </a:solidFill>
                <a:latin typeface="Open Sans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Ирина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-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дизайнер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аналитик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тех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.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писатель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662259" y="6919287"/>
            <a:ext cx="9543436" cy="57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Дубовой</a:t>
            </a:r>
            <a:r>
              <a:rPr lang="en-US" sz="3399" dirty="0">
                <a:solidFill>
                  <a:srgbClr val="000000"/>
                </a:solidFill>
                <a:latin typeface="Open Sans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Bold"/>
              </a:rPr>
              <a:t>Олег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-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разработчик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тестировщик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686801" y="9182100"/>
            <a:ext cx="747176" cy="6710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Open Sans Bold"/>
              </a:rPr>
              <a:t>1</a:t>
            </a:r>
            <a:r>
              <a:rPr lang="ru-RU" sz="3999" dirty="0">
                <a:solidFill>
                  <a:srgbClr val="000000"/>
                </a:solidFill>
                <a:latin typeface="Open Sans Bold"/>
              </a:rPr>
              <a:t>2</a:t>
            </a:r>
            <a:endParaRPr lang="en-US" sz="3999" dirty="0">
              <a:solidFill>
                <a:srgbClr val="000000"/>
              </a:solidFill>
              <a:latin typeface="Open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207977" y="3495927"/>
            <a:ext cx="587204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latin typeface="Open Sans"/>
              </a:rPr>
              <a:t>polinaavdeeva55@gmail.com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19972" y="5610004"/>
            <a:ext cx="5028010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latin typeface="Open Sans"/>
              </a:rPr>
              <a:t>littleadwokado@mail.ru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02239" y="7724081"/>
            <a:ext cx="528351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latin typeface="Open Sans"/>
              </a:rPr>
              <a:t>olegdubovoyy@gmail.com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4332262" y="6455066"/>
            <a:ext cx="3467900" cy="3831934"/>
          </a:xfrm>
          <a:custGeom>
            <a:avLst/>
            <a:gdLst/>
            <a:ahLst/>
            <a:cxnLst/>
            <a:rect l="l" t="t" r="r" b="b"/>
            <a:pathLst>
              <a:path w="3467900" h="3831934">
                <a:moveTo>
                  <a:pt x="0" y="0"/>
                </a:moveTo>
                <a:lnTo>
                  <a:pt x="3467900" y="0"/>
                </a:lnTo>
                <a:lnTo>
                  <a:pt x="3467900" y="3831934"/>
                </a:lnTo>
                <a:lnTo>
                  <a:pt x="0" y="38319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11181" y="676311"/>
            <a:ext cx="13065638" cy="1518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Какие проблемы решает наш проект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0810" y="3062922"/>
            <a:ext cx="6863792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Нежелательная публикация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личных данных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99696" y="2762885"/>
            <a:ext cx="6545869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Отсутствие акцента и на обмен книгами, и на рекомендательную базу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28620" y="5355719"/>
            <a:ext cx="706817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Нет уверенности в добросовестности пользователей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90531" y="5355719"/>
            <a:ext cx="6455033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Обилие рекламы и затруднительная навигация по сайту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1882330" y="4836730"/>
            <a:ext cx="5378379" cy="4723195"/>
          </a:xfrm>
          <a:custGeom>
            <a:avLst/>
            <a:gdLst/>
            <a:ahLst/>
            <a:cxnLst/>
            <a:rect l="l" t="t" r="r" b="b"/>
            <a:pathLst>
              <a:path w="5378379" h="4723195">
                <a:moveTo>
                  <a:pt x="0" y="0"/>
                </a:moveTo>
                <a:lnTo>
                  <a:pt x="5378379" y="0"/>
                </a:lnTo>
                <a:lnTo>
                  <a:pt x="5378379" y="4723195"/>
                </a:lnTo>
                <a:lnTo>
                  <a:pt x="0" y="47231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Целевая аудитория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72282" y="3919855"/>
            <a:ext cx="9543436" cy="238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Наш основной пользователь -  люди, которые увлекаются чтением и ищут возможность выгодно получить новые книги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430332" y="6012936"/>
            <a:ext cx="4030233" cy="3984893"/>
          </a:xfrm>
          <a:custGeom>
            <a:avLst/>
            <a:gdLst/>
            <a:ahLst/>
            <a:cxnLst/>
            <a:rect l="l" t="t" r="r" b="b"/>
            <a:pathLst>
              <a:path w="4030233" h="3984893">
                <a:moveTo>
                  <a:pt x="0" y="0"/>
                </a:moveTo>
                <a:lnTo>
                  <a:pt x="4030233" y="0"/>
                </a:lnTo>
                <a:lnTo>
                  <a:pt x="4030233" y="3984893"/>
                </a:lnTo>
                <a:lnTo>
                  <a:pt x="0" y="39848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Предлагаемое решение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4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BAD7419-C012-4F2D-9D15-D8C04F9FFB31}"/>
              </a:ext>
            </a:extLst>
          </p:cNvPr>
          <p:cNvSpPr/>
          <p:nvPr/>
        </p:nvSpPr>
        <p:spPr>
          <a:xfrm>
            <a:off x="12419914" y="4784682"/>
            <a:ext cx="4842993" cy="666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4759"/>
              </a:lnSpc>
            </a:pPr>
            <a:r>
              <a:rPr lang="ru-RU" sz="3399" dirty="0">
                <a:solidFill>
                  <a:srgbClr val="000000"/>
                </a:solidFill>
                <a:latin typeface="Open Sans"/>
              </a:rPr>
              <a:t>Оценка пользователя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AD76BFA-6419-4E93-B20F-1C28046071D0}"/>
              </a:ext>
            </a:extLst>
          </p:cNvPr>
          <p:cNvSpPr/>
          <p:nvPr/>
        </p:nvSpPr>
        <p:spPr>
          <a:xfrm>
            <a:off x="7574501" y="6973084"/>
            <a:ext cx="3139001" cy="666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4759"/>
              </a:lnSpc>
            </a:pPr>
            <a:r>
              <a:rPr lang="ru-RU" sz="3399" dirty="0">
                <a:solidFill>
                  <a:srgbClr val="000000"/>
                </a:solidFill>
                <a:latin typeface="Open Sans"/>
              </a:rPr>
              <a:t>Оценка книги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40E37DD-D99E-4DE3-A55A-FA495F9A1406}"/>
              </a:ext>
            </a:extLst>
          </p:cNvPr>
          <p:cNvSpPr/>
          <p:nvPr/>
        </p:nvSpPr>
        <p:spPr>
          <a:xfrm>
            <a:off x="7533625" y="2647386"/>
            <a:ext cx="3220754" cy="666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4759"/>
              </a:lnSpc>
            </a:pPr>
            <a:r>
              <a:rPr lang="ru-RU" sz="3399" dirty="0">
                <a:solidFill>
                  <a:srgbClr val="000000"/>
                </a:solidFill>
                <a:latin typeface="Open Sans"/>
              </a:rPr>
              <a:t>Отзыв о книге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A1A9614-12D4-4B6B-A754-63A238BDF9F7}"/>
              </a:ext>
            </a:extLst>
          </p:cNvPr>
          <p:cNvSpPr/>
          <p:nvPr/>
        </p:nvSpPr>
        <p:spPr>
          <a:xfrm>
            <a:off x="2284828" y="4810235"/>
            <a:ext cx="3541354" cy="666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4759"/>
              </a:lnSpc>
            </a:pPr>
            <a:r>
              <a:rPr lang="ru-RU" sz="3399" dirty="0">
                <a:solidFill>
                  <a:srgbClr val="000000"/>
                </a:solidFill>
                <a:latin typeface="Open Sans"/>
              </a:rPr>
              <a:t>Обмен книгами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C013C587-97D5-4321-A851-A3289310F4D5}"/>
              </a:ext>
            </a:extLst>
          </p:cNvPr>
          <p:cNvSpPr/>
          <p:nvPr/>
        </p:nvSpPr>
        <p:spPr>
          <a:xfrm>
            <a:off x="7183213" y="3982491"/>
            <a:ext cx="4211609" cy="2322016"/>
          </a:xfrm>
          <a:prstGeom prst="ellipse">
            <a:avLst/>
          </a:prstGeom>
          <a:solidFill>
            <a:schemeClr val="bg1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8A991F-1CAD-4D73-A33E-0AD90E3E407E}"/>
              </a:ext>
            </a:extLst>
          </p:cNvPr>
          <p:cNvSpPr txBox="1"/>
          <p:nvPr/>
        </p:nvSpPr>
        <p:spPr>
          <a:xfrm>
            <a:off x="8258394" y="4810235"/>
            <a:ext cx="2229678" cy="615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99" b="1" dirty="0" err="1">
                <a:solidFill>
                  <a:srgbClr val="000000"/>
                </a:solidFill>
                <a:latin typeface="Open Sans"/>
              </a:rPr>
              <a:t>BookFlow</a:t>
            </a:r>
            <a:endParaRPr lang="ru-RU" sz="3399" b="1" dirty="0">
              <a:solidFill>
                <a:srgbClr val="000000"/>
              </a:solidFill>
              <a:latin typeface="Open Sans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6D102B0B-B517-4308-9769-C83D0D5028E7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9289017" y="3313915"/>
            <a:ext cx="1" cy="668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CCB16577-5665-427C-8C53-46582D1F18AE}"/>
              </a:ext>
            </a:extLst>
          </p:cNvPr>
          <p:cNvCxnSpPr>
            <a:cxnSpLocks/>
            <a:stCxn id="17" idx="6"/>
          </p:cNvCxnSpPr>
          <p:nvPr/>
        </p:nvCxnSpPr>
        <p:spPr>
          <a:xfrm>
            <a:off x="11394822" y="5143499"/>
            <a:ext cx="10250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8CFCCE39-E2CF-4AB4-92E9-07090B89A61C}"/>
              </a:ext>
            </a:extLst>
          </p:cNvPr>
          <p:cNvCxnSpPr>
            <a:stCxn id="17" idx="2"/>
          </p:cNvCxnSpPr>
          <p:nvPr/>
        </p:nvCxnSpPr>
        <p:spPr>
          <a:xfrm flipH="1">
            <a:off x="5826182" y="5143499"/>
            <a:ext cx="13570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49FFB79-5933-40F9-AA9F-A1016C1C0DA3}"/>
              </a:ext>
            </a:extLst>
          </p:cNvPr>
          <p:cNvCxnSpPr>
            <a:stCxn id="17" idx="4"/>
          </p:cNvCxnSpPr>
          <p:nvPr/>
        </p:nvCxnSpPr>
        <p:spPr>
          <a:xfrm flipH="1">
            <a:off x="9289017" y="6304507"/>
            <a:ext cx="1" cy="820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4512938" y="3641238"/>
            <a:ext cx="1795144" cy="1795144"/>
          </a:xfrm>
          <a:custGeom>
            <a:avLst/>
            <a:gdLst/>
            <a:ahLst/>
            <a:cxnLst/>
            <a:rect l="l" t="t" r="r" b="b"/>
            <a:pathLst>
              <a:path w="1795144" h="1795144">
                <a:moveTo>
                  <a:pt x="0" y="0"/>
                </a:moveTo>
                <a:lnTo>
                  <a:pt x="1795145" y="0"/>
                </a:lnTo>
                <a:lnTo>
                  <a:pt x="1795145" y="1795144"/>
                </a:lnTo>
                <a:lnTo>
                  <a:pt x="0" y="17951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757060" y="3762491"/>
            <a:ext cx="1813622" cy="1813622"/>
          </a:xfrm>
          <a:custGeom>
            <a:avLst/>
            <a:gdLst/>
            <a:ahLst/>
            <a:cxnLst/>
            <a:rect l="l" t="t" r="r" b="b"/>
            <a:pathLst>
              <a:path w="1813622" h="1813622">
                <a:moveTo>
                  <a:pt x="0" y="0"/>
                </a:moveTo>
                <a:lnTo>
                  <a:pt x="1813622" y="0"/>
                </a:lnTo>
                <a:lnTo>
                  <a:pt x="1813622" y="1813623"/>
                </a:lnTo>
                <a:lnTo>
                  <a:pt x="0" y="18136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Используемые технологии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372282" y="254908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Разработка Frontend: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72282" y="357456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TypeScript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72282" y="4602628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React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4372282" y="3612908"/>
            <a:ext cx="1530592" cy="1530592"/>
          </a:xfrm>
          <a:custGeom>
            <a:avLst/>
            <a:gdLst/>
            <a:ahLst/>
            <a:cxnLst/>
            <a:rect l="l" t="t" r="r" b="b"/>
            <a:pathLst>
              <a:path w="1530592" h="1530592">
                <a:moveTo>
                  <a:pt x="0" y="0"/>
                </a:moveTo>
                <a:lnTo>
                  <a:pt x="1530592" y="0"/>
                </a:lnTo>
                <a:lnTo>
                  <a:pt x="1530592" y="1530592"/>
                </a:lnTo>
                <a:lnTo>
                  <a:pt x="0" y="15305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002402" y="3612908"/>
            <a:ext cx="1527266" cy="1527266"/>
          </a:xfrm>
          <a:custGeom>
            <a:avLst/>
            <a:gdLst/>
            <a:ahLst/>
            <a:cxnLst/>
            <a:rect l="l" t="t" r="r" b="b"/>
            <a:pathLst>
              <a:path w="1527266" h="1527266">
                <a:moveTo>
                  <a:pt x="0" y="0"/>
                </a:moveTo>
                <a:lnTo>
                  <a:pt x="1527266" y="0"/>
                </a:lnTo>
                <a:lnTo>
                  <a:pt x="1527266" y="1527266"/>
                </a:lnTo>
                <a:lnTo>
                  <a:pt x="0" y="15272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72282" y="6485886"/>
            <a:ext cx="1530592" cy="1524469"/>
          </a:xfrm>
          <a:custGeom>
            <a:avLst/>
            <a:gdLst/>
            <a:ahLst/>
            <a:cxnLst/>
            <a:rect l="l" t="t" r="r" b="b"/>
            <a:pathLst>
              <a:path w="1530592" h="1524469">
                <a:moveTo>
                  <a:pt x="0" y="0"/>
                </a:moveTo>
                <a:lnTo>
                  <a:pt x="1530592" y="0"/>
                </a:lnTo>
                <a:lnTo>
                  <a:pt x="1530592" y="1524469"/>
                </a:lnTo>
                <a:lnTo>
                  <a:pt x="0" y="1524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005198" y="6476913"/>
            <a:ext cx="1524469" cy="1524469"/>
          </a:xfrm>
          <a:custGeom>
            <a:avLst/>
            <a:gdLst/>
            <a:ahLst/>
            <a:cxnLst/>
            <a:rect l="l" t="t" r="r" b="b"/>
            <a:pathLst>
              <a:path w="1524469" h="1524469">
                <a:moveTo>
                  <a:pt x="0" y="0"/>
                </a:moveTo>
                <a:lnTo>
                  <a:pt x="1524470" y="0"/>
                </a:lnTo>
                <a:lnTo>
                  <a:pt x="1524470" y="1524469"/>
                </a:lnTo>
                <a:lnTo>
                  <a:pt x="0" y="15244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Используемые технологии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72282" y="254908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Разработка Backend: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72282" y="357456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Node.js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72282" y="4602628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Express.js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372282" y="563069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REST API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72282" y="6658758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MongoDB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372282" y="768682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Swagger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5379515" y="3966930"/>
            <a:ext cx="1404746" cy="1404746"/>
          </a:xfrm>
          <a:custGeom>
            <a:avLst/>
            <a:gdLst/>
            <a:ahLst/>
            <a:cxnLst/>
            <a:rect l="l" t="t" r="r" b="b"/>
            <a:pathLst>
              <a:path w="1404746" h="1404746">
                <a:moveTo>
                  <a:pt x="0" y="0"/>
                </a:moveTo>
                <a:lnTo>
                  <a:pt x="1404745" y="0"/>
                </a:lnTo>
                <a:lnTo>
                  <a:pt x="1404745" y="1404745"/>
                </a:lnTo>
                <a:lnTo>
                  <a:pt x="0" y="14047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898145" y="3870607"/>
            <a:ext cx="2477913" cy="1432234"/>
          </a:xfrm>
          <a:custGeom>
            <a:avLst/>
            <a:gdLst/>
            <a:ahLst/>
            <a:cxnLst/>
            <a:rect l="l" t="t" r="r" b="b"/>
            <a:pathLst>
              <a:path w="2477913" h="1432234">
                <a:moveTo>
                  <a:pt x="0" y="0"/>
                </a:moveTo>
                <a:lnTo>
                  <a:pt x="2477913" y="0"/>
                </a:lnTo>
                <a:lnTo>
                  <a:pt x="2477913" y="1432234"/>
                </a:lnTo>
                <a:lnTo>
                  <a:pt x="0" y="1432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379515" y="6542235"/>
            <a:ext cx="1404746" cy="1404746"/>
          </a:xfrm>
          <a:custGeom>
            <a:avLst/>
            <a:gdLst/>
            <a:ahLst/>
            <a:cxnLst/>
            <a:rect l="l" t="t" r="r" b="b"/>
            <a:pathLst>
              <a:path w="1404746" h="1404746">
                <a:moveTo>
                  <a:pt x="0" y="0"/>
                </a:moveTo>
                <a:lnTo>
                  <a:pt x="1404745" y="0"/>
                </a:lnTo>
                <a:lnTo>
                  <a:pt x="1404745" y="1404745"/>
                </a:lnTo>
                <a:lnTo>
                  <a:pt x="0" y="14047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898145" y="6542235"/>
            <a:ext cx="2477913" cy="1393826"/>
          </a:xfrm>
          <a:custGeom>
            <a:avLst/>
            <a:gdLst/>
            <a:ahLst/>
            <a:cxnLst/>
            <a:rect l="l" t="t" r="r" b="b"/>
            <a:pathLst>
              <a:path w="2477913" h="1393826">
                <a:moveTo>
                  <a:pt x="0" y="0"/>
                </a:moveTo>
                <a:lnTo>
                  <a:pt x="2477913" y="0"/>
                </a:lnTo>
                <a:lnTo>
                  <a:pt x="2477913" y="1393826"/>
                </a:lnTo>
                <a:lnTo>
                  <a:pt x="0" y="13938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Используемые технологии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27270" y="2546497"/>
            <a:ext cx="1063346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Сервисы, используемые в процессе разработки: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72282" y="357456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Git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72282" y="4602628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GitHub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372282" y="563069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Miro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72282" y="6658758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Trello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372282" y="7686823"/>
            <a:ext cx="95434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Figma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2"/>
              <a:stretch>
                <a:fillRect l="-66442" r="-66442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8818013" y="1510230"/>
            <a:ext cx="942009" cy="936880"/>
          </a:xfrm>
          <a:custGeom>
            <a:avLst/>
            <a:gdLst/>
            <a:ahLst/>
            <a:cxnLst/>
            <a:rect l="l" t="t" r="r" b="b"/>
            <a:pathLst>
              <a:path w="1273932" h="1273932">
                <a:moveTo>
                  <a:pt x="0" y="0"/>
                </a:moveTo>
                <a:lnTo>
                  <a:pt x="1273932" y="0"/>
                </a:lnTo>
                <a:lnTo>
                  <a:pt x="1273932" y="1273932"/>
                </a:lnTo>
                <a:lnTo>
                  <a:pt x="0" y="12739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571637" y="1510230"/>
            <a:ext cx="942009" cy="936880"/>
          </a:xfrm>
          <a:custGeom>
            <a:avLst/>
            <a:gdLst/>
            <a:ahLst/>
            <a:cxnLst/>
            <a:rect l="l" t="t" r="r" b="b"/>
            <a:pathLst>
              <a:path w="1298430" h="1273932">
                <a:moveTo>
                  <a:pt x="0" y="0"/>
                </a:moveTo>
                <a:lnTo>
                  <a:pt x="1298430" y="0"/>
                </a:lnTo>
                <a:lnTo>
                  <a:pt x="1298430" y="1273932"/>
                </a:lnTo>
                <a:lnTo>
                  <a:pt x="0" y="12739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Аналоги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98982" y="9182100"/>
            <a:ext cx="29003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Bold"/>
              </a:rPr>
              <a:t>8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87F1A23-C1A5-4301-A1C5-6734A280FA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537" y="2506572"/>
            <a:ext cx="10844541" cy="67350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13716000" cy="2438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24384000"/>
            </a:xfrm>
            <a:custGeom>
              <a:avLst/>
              <a:gdLst/>
              <a:ahLst/>
              <a:cxnLst/>
              <a:rect l="l" t="t" r="r" b="b"/>
              <a:pathLst>
                <a:path w="13716000" h="24384000">
                  <a:moveTo>
                    <a:pt x="13716000" y="0"/>
                  </a:moveTo>
                  <a:lnTo>
                    <a:pt x="13716000" y="24384000"/>
                  </a:lnTo>
                  <a:lnTo>
                    <a:pt x="0" y="24384000"/>
                  </a:lnTo>
                  <a:lnTo>
                    <a:pt x="0" y="0"/>
                  </a:lnTo>
                  <a:lnTo>
                    <a:pt x="13716000" y="0"/>
                  </a:lnTo>
                  <a:close/>
                </a:path>
              </a:pathLst>
            </a:custGeom>
            <a:blipFill>
              <a:blip r:embed="rId4"/>
              <a:stretch>
                <a:fillRect l="-66442" r="-66442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2611181" y="676311"/>
            <a:ext cx="13065638" cy="78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Демонстрация проекта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86801" y="9182100"/>
            <a:ext cx="747176" cy="6710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ru-RU" sz="3999" dirty="0">
                <a:solidFill>
                  <a:srgbClr val="000000"/>
                </a:solidFill>
                <a:latin typeface="Open Sans Bold"/>
              </a:rPr>
              <a:t>9</a:t>
            </a:r>
            <a:endParaRPr lang="en-US" sz="3999" dirty="0">
              <a:solidFill>
                <a:srgbClr val="000000"/>
              </a:solidFill>
              <a:latin typeface="Open Sans Bold"/>
            </a:endParaRPr>
          </a:p>
        </p:txBody>
      </p:sp>
      <p:pic>
        <p:nvPicPr>
          <p:cNvPr id="6" name="T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6976" y="1494511"/>
            <a:ext cx="13666825" cy="76875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209</Words>
  <Application>Microsoft Office PowerPoint</Application>
  <PresentationFormat>Произвольный</PresentationFormat>
  <Paragraphs>64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Open Sans</vt:lpstr>
      <vt:lpstr>DM Sans Bold</vt:lpstr>
      <vt:lpstr>Arial</vt:lpstr>
      <vt:lpstr>Open Sans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Какие проблемы решает наш проект</dc:title>
  <dc:creator>Ирина</dc:creator>
  <cp:lastModifiedBy>Ирина</cp:lastModifiedBy>
  <cp:revision>7</cp:revision>
  <dcterms:created xsi:type="dcterms:W3CDTF">2006-08-16T00:00:00Z</dcterms:created>
  <dcterms:modified xsi:type="dcterms:W3CDTF">2024-06-25T08:17:02Z</dcterms:modified>
  <dc:identifier>DAGGsO_XwwU</dc:identifier>
</cp:coreProperties>
</file>

<file path=docProps/thumbnail.jpeg>
</file>